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3" r:id="rId3"/>
    <p:sldId id="339" r:id="rId4"/>
    <p:sldId id="351" r:id="rId5"/>
    <p:sldId id="352" r:id="rId6"/>
    <p:sldId id="360" r:id="rId7"/>
    <p:sldId id="349" r:id="rId8"/>
    <p:sldId id="354" r:id="rId9"/>
    <p:sldId id="341" r:id="rId10"/>
    <p:sldId id="342" r:id="rId11"/>
    <p:sldId id="343" r:id="rId12"/>
    <p:sldId id="315" r:id="rId13"/>
    <p:sldId id="344" r:id="rId14"/>
    <p:sldId id="346" r:id="rId15"/>
    <p:sldId id="347" r:id="rId16"/>
    <p:sldId id="358" r:id="rId17"/>
    <p:sldId id="350" r:id="rId18"/>
    <p:sldId id="359" r:id="rId19"/>
    <p:sldId id="357" r:id="rId20"/>
    <p:sldId id="290" r:id="rId21"/>
    <p:sldId id="356" r:id="rId22"/>
    <p:sldId id="355" r:id="rId23"/>
    <p:sldId id="31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5C7E-48AB-2445-8D69-197B15B332AD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C1B6-FFF5-3E42-A25E-A7C20B6BD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9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201F9-160E-AA47-960E-70606335BEB2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2D878-46A4-8641-987F-D490D544E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8266: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32-bit RISC CPU: </a:t>
            </a:r>
            <a:r>
              <a:rPr lang="en-US" dirty="0" err="1" smtClean="0"/>
              <a:t>Tensilica</a:t>
            </a:r>
            <a:r>
              <a:rPr lang="en-US" dirty="0" smtClean="0"/>
              <a:t> </a:t>
            </a:r>
            <a:r>
              <a:rPr lang="en-US" dirty="0" err="1" smtClean="0"/>
              <a:t>Xtensa</a:t>
            </a:r>
            <a:r>
              <a:rPr lang="en-US" dirty="0" smtClean="0"/>
              <a:t> LX106 running at 80 MHz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64 </a:t>
            </a:r>
            <a:r>
              <a:rPr lang="en-US" dirty="0" err="1" smtClean="0"/>
              <a:t>KiB</a:t>
            </a:r>
            <a:r>
              <a:rPr lang="en-US" dirty="0" smtClean="0"/>
              <a:t> of instruction RAM, 96 </a:t>
            </a:r>
            <a:r>
              <a:rPr lang="en-US" dirty="0" err="1" smtClean="0"/>
              <a:t>KiB</a:t>
            </a:r>
            <a:r>
              <a:rPr lang="en-US" dirty="0" smtClean="0"/>
              <a:t> of data RAM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Power: 15 mA if modem off, 50 </a:t>
            </a:r>
            <a:r>
              <a:rPr lang="mr-IN" dirty="0" smtClean="0"/>
              <a:t>–</a:t>
            </a:r>
            <a:r>
              <a:rPr lang="en-US" dirty="0" smtClean="0"/>
              <a:t> 170 mA when transmitting (http://</a:t>
            </a:r>
            <a:r>
              <a:rPr lang="en-US" dirty="0" err="1" smtClean="0"/>
              <a:t>bbs.espressif.com</a:t>
            </a:r>
            <a:r>
              <a:rPr lang="en-US" dirty="0" smtClean="0"/>
              <a:t>/</a:t>
            </a:r>
            <a:r>
              <a:rPr lang="en-US" dirty="0" err="1" smtClean="0"/>
              <a:t>viewtopic.php?t</a:t>
            </a:r>
            <a:r>
              <a:rPr lang="en-US" dirty="0" smtClean="0"/>
              <a:t>=133)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D878-46A4-8641-987F-D490D544EF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600392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599"/>
            <a:ext cx="5562600" cy="6003927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975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399"/>
            <a:ext cx="3886200" cy="41751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175124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599"/>
            <a:ext cx="1600200" cy="4860925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8609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199"/>
            <a:ext cx="8153400" cy="50133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ata-ken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24160"/>
            <a:ext cx="6477000" cy="18288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MicroPython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Hackathon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297787"/>
            <a:ext cx="3237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Featuring the ESP8266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7611" y="3774905"/>
            <a:ext cx="2634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Fischer</a:t>
            </a:r>
            <a:endParaRPr lang="en-US" dirty="0"/>
          </a:p>
          <a:p>
            <a:r>
              <a:rPr lang="en-US" dirty="0" smtClean="0"/>
              <a:t>Data-Ken Research</a:t>
            </a:r>
          </a:p>
          <a:p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dirty="0" smtClean="0"/>
              <a:t>https://data-</a:t>
            </a:r>
            <a:r>
              <a:rPr lang="en-US" dirty="0" err="1" smtClean="0"/>
              <a:t>ken.org</a:t>
            </a:r>
            <a:endParaRPr lang="en-US" dirty="0" smtClean="0"/>
          </a:p>
          <a:p>
            <a:r>
              <a:rPr lang="en-US" dirty="0" smtClean="0"/>
              <a:t>Sunnyvale, California, USA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2300" y="6216134"/>
            <a:ext cx="131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April 2017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30" y="487087"/>
            <a:ext cx="2345055" cy="678322"/>
          </a:xfrm>
          <a:prstGeom prst="rect">
            <a:avLst/>
          </a:prstGeom>
        </p:spPr>
      </p:pic>
      <p:pic>
        <p:nvPicPr>
          <p:cNvPr id="15" name="Picture 14" descr="IMG_246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137" y="1651923"/>
            <a:ext cx="2386648" cy="1583676"/>
          </a:xfrm>
          <a:prstGeom prst="rect">
            <a:avLst/>
          </a:prstGeom>
        </p:spPr>
      </p:pic>
      <p:pic>
        <p:nvPicPr>
          <p:cNvPr id="9" name="Picture 8" descr="backroo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662" y="3774905"/>
            <a:ext cx="2772340" cy="17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270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" y="2059546"/>
            <a:ext cx="9108634" cy="4084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259" y="3475109"/>
            <a:ext cx="10442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Multimeter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3622" y="2253820"/>
            <a:ext cx="1325303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Soldering Iron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7178" y="4737375"/>
            <a:ext cx="1399542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Strippers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3931" y="3997306"/>
            <a:ext cx="1226618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Cutters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5577" y="2253820"/>
            <a:ext cx="718967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060" y="5289583"/>
            <a:ext cx="1223412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Needle-nose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Pliers</a:t>
            </a:r>
          </a:p>
        </p:txBody>
      </p:sp>
    </p:spTree>
    <p:extLst>
      <p:ext uri="{BB962C8B-B14F-4D97-AF65-F5344CB8AC3E}">
        <p14:creationId xmlns:p14="http://schemas.microsoft.com/office/powerpoint/2010/main" val="375418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3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36" y="2435261"/>
            <a:ext cx="4255728" cy="3020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801" y="2435261"/>
            <a:ext cx="4255728" cy="3020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837378" y="528377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37378" y="495142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37378" y="293486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37378" y="260251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669874" y="2922450"/>
            <a:ext cx="326181" cy="1803270"/>
            <a:chOff x="4669874" y="2905780"/>
            <a:chExt cx="326181" cy="180327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30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49648" y="2922450"/>
            <a:ext cx="326181" cy="1803270"/>
            <a:chOff x="4669874" y="2905780"/>
            <a:chExt cx="326181" cy="18032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29</a:t>
              </a:r>
              <a:endParaRPr lang="en-US" sz="1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57045" y="2922450"/>
            <a:ext cx="290802" cy="1803270"/>
            <a:chOff x="4669874" y="2905780"/>
            <a:chExt cx="290802" cy="180327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</a:t>
              </a:r>
              <a:r>
                <a:rPr lang="en-US" sz="1000" dirty="0" smtClean="0"/>
                <a:t>2</a:t>
              </a:r>
              <a:endParaRPr lang="en-US" sz="1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36819" y="2922450"/>
            <a:ext cx="290802" cy="1803270"/>
            <a:chOff x="4669874" y="2905780"/>
            <a:chExt cx="290802" cy="180327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 1</a:t>
              </a:r>
              <a:endParaRPr 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50145" y="3491735"/>
            <a:ext cx="649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. . .</a:t>
            </a:r>
            <a:endParaRPr lang="en-US" sz="3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6636" y="1958390"/>
            <a:ext cx="6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60596" y="1958390"/>
            <a:ext cx="2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 Connections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49199" y="5764062"/>
            <a:ext cx="124685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GND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3257232" y="5283775"/>
            <a:ext cx="627685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34673" y="5283775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932717" y="2914290"/>
            <a:ext cx="1382492" cy="1803270"/>
            <a:chOff x="6806695" y="2923985"/>
            <a:chExt cx="1382492" cy="1803270"/>
          </a:xfrm>
        </p:grpSpPr>
        <p:grpSp>
          <p:nvGrpSpPr>
            <p:cNvPr id="74" name="Group 73"/>
            <p:cNvGrpSpPr/>
            <p:nvPr/>
          </p:nvGrpSpPr>
          <p:grpSpPr>
            <a:xfrm>
              <a:off x="7920239" y="2923985"/>
              <a:ext cx="184666" cy="1803270"/>
              <a:chOff x="4669874" y="2905780"/>
              <a:chExt cx="184666" cy="180327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4837378" y="310240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834673" y="404979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4669874" y="2905780"/>
                <a:ext cx="1846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 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806695" y="3511125"/>
              <a:ext cx="1382492" cy="7158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Board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884981" y="3568526"/>
              <a:ext cx="107136" cy="605552"/>
              <a:chOff x="6884981" y="3565039"/>
              <a:chExt cx="107136" cy="605552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033014" y="3568526"/>
              <a:ext cx="107136" cy="605552"/>
              <a:chOff x="6884981" y="3565039"/>
              <a:chExt cx="107136" cy="6055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803409" y="3568526"/>
              <a:ext cx="107136" cy="605552"/>
              <a:chOff x="6884981" y="3565039"/>
              <a:chExt cx="107136" cy="60555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573802" y="3568526"/>
              <a:ext cx="107136" cy="605552"/>
              <a:chOff x="6884981" y="3565039"/>
              <a:chExt cx="107136" cy="60555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344195" y="3568526"/>
              <a:ext cx="107136" cy="605552"/>
              <a:chOff x="6884981" y="3565039"/>
              <a:chExt cx="107136" cy="60555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114588" y="3568526"/>
              <a:ext cx="107136" cy="605552"/>
              <a:chOff x="6884981" y="3565039"/>
              <a:chExt cx="107136" cy="60555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3702167" y="1789113"/>
            <a:ext cx="1320394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Power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531589" y="2122228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785359" y="2127669"/>
            <a:ext cx="390470" cy="402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8474" y="5608735"/>
            <a:ext cx="2036735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pin connections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529246" y="4546955"/>
            <a:ext cx="629790" cy="1061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636244" y="2973593"/>
            <a:ext cx="2554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</a:p>
          <a:p>
            <a:r>
              <a:rPr lang="en-US" sz="1000" dirty="0" smtClean="0"/>
              <a:t>b</a:t>
            </a:r>
          </a:p>
          <a:p>
            <a:r>
              <a:rPr lang="en-US" sz="1000" dirty="0" smtClean="0"/>
              <a:t>c</a:t>
            </a:r>
          </a:p>
          <a:p>
            <a:r>
              <a:rPr lang="en-US" sz="1000" dirty="0" smtClean="0"/>
              <a:t>d</a:t>
            </a:r>
          </a:p>
          <a:p>
            <a:r>
              <a:rPr lang="en-US" sz="1000" dirty="0" smtClean="0"/>
              <a:t>e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634526" y="3942210"/>
            <a:ext cx="2682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</a:t>
            </a:r>
          </a:p>
          <a:p>
            <a:r>
              <a:rPr lang="en-US" sz="1000" dirty="0" smtClean="0"/>
              <a:t>g</a:t>
            </a:r>
          </a:p>
          <a:p>
            <a:r>
              <a:rPr lang="en-US" sz="1000" dirty="0" smtClean="0"/>
              <a:t>h</a:t>
            </a:r>
          </a:p>
          <a:p>
            <a:r>
              <a:rPr lang="en-US" sz="1000" dirty="0" smtClean="0"/>
              <a:t>i</a:t>
            </a:r>
          </a:p>
          <a:p>
            <a:r>
              <a:rPr lang="en-US" sz="1000" dirty="0">
                <a:latin typeface="Arial"/>
                <a:cs typeface="Arial"/>
              </a:rPr>
              <a:t>j</a:t>
            </a:r>
            <a:endParaRPr lang="en-US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55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7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96" y="1641914"/>
            <a:ext cx="7017811" cy="426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with Adafruit Feather HUZZAH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9275" y="5536306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847" y="3060155"/>
            <a:ext cx="1292842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Lithium </a:t>
            </a:r>
            <a:r>
              <a:rPr lang="en-US" sz="1600" dirty="0" smtClean="0">
                <a:solidFill>
                  <a:srgbClr val="FF0000"/>
                </a:solidFill>
              </a:rPr>
              <a:t>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Polymer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Battery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3.7v 350mAh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6474" y="3260209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6735" y="1933754"/>
            <a:ext cx="18448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½ Size breadboard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1611" y="5388736"/>
            <a:ext cx="2304437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Adafruit Feather HUZZAH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 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461611" y="4337427"/>
            <a:ext cx="757776" cy="1051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</p:cNvCxnSpPr>
          <p:nvPr/>
        </p:nvCxnSpPr>
        <p:spPr>
          <a:xfrm flipH="1" flipV="1">
            <a:off x="3331494" y="4137373"/>
            <a:ext cx="77659" cy="1398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8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Feather HUZZAH: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76" y="3061860"/>
            <a:ext cx="2288717" cy="196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0213" y="3577841"/>
            <a:ext cx="4771340" cy="22340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60701" y="3061860"/>
            <a:ext cx="0" cy="5159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04943" y="5670431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528259" y="6188699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501116" y="2630921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10207" y="2194000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69287" y="2527778"/>
            <a:ext cx="0" cy="1257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36966" y="2501776"/>
            <a:ext cx="7743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868" y="2527778"/>
            <a:ext cx="0" cy="2677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868" y="5217429"/>
            <a:ext cx="10085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96134" y="2926246"/>
            <a:ext cx="0" cy="859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33400" y="2926246"/>
            <a:ext cx="68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" y="2926246"/>
            <a:ext cx="0" cy="1519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3400" y="4445404"/>
            <a:ext cx="948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81717" y="4445404"/>
            <a:ext cx="0" cy="224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50414" y="373972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447574" y="46102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182883" y="4669543"/>
            <a:ext cx="0" cy="547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39287" y="463811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814089" y="37302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4831116" y="5628354"/>
            <a:ext cx="1" cy="54789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664601" y="6176246"/>
            <a:ext cx="2166516" cy="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664601" y="4701672"/>
            <a:ext cx="0" cy="14745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608505" y="4650564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90418" y="5574988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612689" y="5628354"/>
            <a:ext cx="0" cy="3237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287171" y="5952109"/>
            <a:ext cx="132551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87171" y="4445404"/>
            <a:ext cx="0" cy="15067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608505" y="4445404"/>
            <a:ext cx="67866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365767" y="4445404"/>
            <a:ext cx="242738" cy="224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325120" y="462863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69288" y="5577964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31542" y="2812818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A3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13516" y="5270187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A4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6947881" y="3119106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A1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584692" y="383334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A2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332175" y="4985404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A5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220476" y="579822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302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with NodeMCU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6" name="Picture 5" descr="nodemcu_photo_nolabel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38" y="1641219"/>
            <a:ext cx="7325175" cy="4904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461" y="5337072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7252" y="4455611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9803" y="2487398"/>
            <a:ext cx="148510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NodeMCU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424925" y="3318395"/>
            <a:ext cx="398445" cy="616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04287" y="4669542"/>
            <a:ext cx="784439" cy="667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2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NodeMCU: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nodemcu_oran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4771" y="3249998"/>
            <a:ext cx="4770483" cy="2477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2700749"/>
            <a:ext cx="2288717" cy="19618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68110" y="3012049"/>
            <a:ext cx="0" cy="36247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72775" y="3012049"/>
            <a:ext cx="1195335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72775" y="3012049"/>
            <a:ext cx="0" cy="133373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121" y="4345787"/>
            <a:ext cx="1369654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204687" y="2826629"/>
            <a:ext cx="0" cy="5478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12074" y="2826629"/>
            <a:ext cx="18926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2074" y="2826629"/>
            <a:ext cx="0" cy="11704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091836" y="3997128"/>
            <a:ext cx="435799" cy="3486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27635" y="3997128"/>
            <a:ext cx="7844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577" y="1992338"/>
            <a:ext cx="57027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39320" y="1992338"/>
            <a:ext cx="0" cy="1382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6577" y="1992338"/>
            <a:ext cx="0" cy="2901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577" y="4893680"/>
            <a:ext cx="69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46306" y="4345787"/>
            <a:ext cx="0" cy="547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88348" y="3012049"/>
            <a:ext cx="0" cy="3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88348" y="3012049"/>
            <a:ext cx="2764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952560" y="3012049"/>
            <a:ext cx="0" cy="322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232688" y="6238507"/>
            <a:ext cx="77198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32688" y="4345787"/>
            <a:ext cx="0" cy="189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154485" y="3324152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066637" y="428295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55998" y="4273480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8453" y="3314676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92082" y="331467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44090" y="333010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98055" y="42859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11682" y="42610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53779" y="1684561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58276" y="6238507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6947881" y="2621026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1264593" y="52638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01575" y="2153795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331662" y="4943617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N4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2822117" y="3715450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2831616" y="4308431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651295" y="24939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N5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453779" y="4417091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866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Light Sensor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889" y="1681036"/>
            <a:ext cx="57246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From </a:t>
            </a:r>
            <a:r>
              <a:rPr lang="en-US" sz="1600" dirty="0" err="1" smtClean="0">
                <a:latin typeface="Consolas"/>
                <a:cs typeface="Consolas"/>
              </a:rPr>
              <a:t>thingflow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import *		</a:t>
            </a:r>
          </a:p>
          <a:p>
            <a:r>
              <a:rPr lang="en-US" sz="1600" dirty="0" smtClean="0">
                <a:latin typeface="Consolas"/>
                <a:cs typeface="Consolas"/>
              </a:rPr>
              <a:t>from </a:t>
            </a:r>
            <a:r>
              <a:rPr lang="en-US" sz="1600" dirty="0">
                <a:latin typeface="Consolas"/>
                <a:cs typeface="Consolas"/>
              </a:rPr>
              <a:t>tsl2591 import Tsl2591	</a:t>
            </a:r>
          </a:p>
          <a:p>
            <a:r>
              <a:rPr lang="mr-IN" sz="1600" dirty="0" smtClean="0">
                <a:latin typeface="Consolas"/>
                <a:cs typeface="Consolas"/>
              </a:rPr>
              <a:t>tsl </a:t>
            </a:r>
            <a:r>
              <a:rPr lang="mr-IN" sz="1600" dirty="0">
                <a:latin typeface="Consolas"/>
                <a:cs typeface="Consolas"/>
              </a:rPr>
              <a:t>= Tsl2591('lux-1')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 Scheduler()	</a:t>
            </a:r>
          </a:p>
          <a:p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sched.schedule_sensor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tsl</a:t>
            </a:r>
            <a:r>
              <a:rPr lang="en-US" sz="1600" dirty="0">
                <a:latin typeface="Consolas"/>
                <a:cs typeface="Consolas"/>
              </a:rPr>
              <a:t>, 2.0, Output())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sched.run_forever</a:t>
            </a:r>
            <a:r>
              <a:rPr lang="en-US" sz="1600" dirty="0">
                <a:latin typeface="Consolas"/>
                <a:cs typeface="Consolas"/>
              </a:rPr>
              <a:t>()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973152" y="4003742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4616692" y="4003742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27" idx="3"/>
            <a:endCxn id="28" idx="1"/>
          </p:cNvCxnSpPr>
          <p:nvPr/>
        </p:nvCxnSpPr>
        <p:spPr>
          <a:xfrm>
            <a:off x="4052652" y="4448242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5400000">
            <a:off x="4431153" y="4346821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31489" y="5740423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4" idx="0"/>
            <a:endCxn id="27" idx="2"/>
          </p:cNvCxnSpPr>
          <p:nvPr/>
        </p:nvCxnSpPr>
        <p:spPr>
          <a:xfrm flipV="1">
            <a:off x="3511486" y="4892742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75157" y="5250327"/>
            <a:ext cx="2266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2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84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068576" y="2425169"/>
            <a:ext cx="1629327" cy="319422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Broker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94314" y="3279610"/>
            <a:ext cx="645254" cy="663480"/>
            <a:chOff x="4840060" y="4169616"/>
            <a:chExt cx="645254" cy="663480"/>
          </a:xfrm>
        </p:grpSpPr>
        <p:grpSp>
          <p:nvGrpSpPr>
            <p:cNvPr id="11" name="Group 10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Topic1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4314" y="4023598"/>
            <a:ext cx="645254" cy="663480"/>
            <a:chOff x="4840060" y="4169616"/>
            <a:chExt cx="645254" cy="663480"/>
          </a:xfrm>
        </p:grpSpPr>
        <p:grpSp>
          <p:nvGrpSpPr>
            <p:cNvPr id="15" name="Group 14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Topic2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03714" y="5135812"/>
            <a:ext cx="587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 . .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1138133" y="190508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8133" y="3426757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38133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Client-C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2096561" y="2246560"/>
            <a:ext cx="2497753" cy="11801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6" idx="1"/>
          </p:cNvCxnSpPr>
          <p:nvPr/>
        </p:nvCxnSpPr>
        <p:spPr>
          <a:xfrm flipV="1">
            <a:off x="2096561" y="3477308"/>
            <a:ext cx="2497753" cy="290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1"/>
          </p:cNvCxnSpPr>
          <p:nvPr/>
        </p:nvCxnSpPr>
        <p:spPr>
          <a:xfrm flipV="1">
            <a:off x="2096561" y="4221296"/>
            <a:ext cx="2497753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741591" y="28037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>
            <a:stCxn id="6" idx="3"/>
            <a:endCxn id="35" idx="1"/>
          </p:cNvCxnSpPr>
          <p:nvPr/>
        </p:nvCxnSpPr>
        <p:spPr>
          <a:xfrm flipV="1">
            <a:off x="5193332" y="3145190"/>
            <a:ext cx="1548259" cy="332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741591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Client-F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94314" y="4732771"/>
            <a:ext cx="645254" cy="663480"/>
            <a:chOff x="4840060" y="4169616"/>
            <a:chExt cx="645254" cy="663480"/>
          </a:xfrm>
        </p:grpSpPr>
        <p:grpSp>
          <p:nvGrpSpPr>
            <p:cNvPr id="40" name="Group 39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Topic3</a:t>
              </a:r>
              <a:endParaRPr lang="en-US" sz="1400" dirty="0"/>
            </a:p>
          </p:txBody>
        </p:sp>
      </p:grpSp>
      <p:cxnSp>
        <p:nvCxnSpPr>
          <p:cNvPr id="47" name="Straight Arrow Connector 46"/>
          <p:cNvCxnSpPr>
            <a:stCxn id="42" idx="1"/>
          </p:cNvCxnSpPr>
          <p:nvPr/>
        </p:nvCxnSpPr>
        <p:spPr>
          <a:xfrm flipH="1">
            <a:off x="2096561" y="4930469"/>
            <a:ext cx="2497753" cy="697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93333" y="4221296"/>
            <a:ext cx="1548259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193333" y="4930470"/>
            <a:ext cx="1548258" cy="69778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5382" y="2318452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480745" y="3339520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851323" y="4439211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97619" y="5435199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99112" y="5474366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64819" y="2876010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033899" y="4618978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41591" y="37248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5188366" y="3563807"/>
            <a:ext cx="1553225" cy="502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99112" y="3521116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82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27671" y="289550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4471211" y="289550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Writer</a:t>
            </a:r>
            <a:endParaRPr lang="en-US" sz="1400" dirty="0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907171" y="334000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5400000">
            <a:off x="4285672" y="323858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86008" y="4632185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0"/>
            <a:endCxn id="5" idx="2"/>
          </p:cNvCxnSpPr>
          <p:nvPr/>
        </p:nvCxnSpPr>
        <p:spPr>
          <a:xfrm flipV="1">
            <a:off x="3366005" y="3784504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9676" y="4142089"/>
            <a:ext cx="299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SLEEP_TIME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476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787" y="1575221"/>
            <a:ext cx="8494633" cy="532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           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# Configuration </a:t>
            </a:r>
            <a:r>
              <a:rPr lang="en-US" sz="1400" dirty="0">
                <a:latin typeface="Consolas"/>
                <a:cs typeface="Consolas"/>
              </a:rPr>
              <a:t>is stored in a separate </a:t>
            </a:r>
            <a:r>
              <a:rPr lang="en-US" sz="1400" dirty="0" err="1">
                <a:latin typeface="Consolas"/>
                <a:cs typeface="Consolas"/>
              </a:rPr>
              <a:t>config.py</a:t>
            </a:r>
            <a:r>
              <a:rPr lang="en-US" sz="1400" dirty="0">
                <a:latin typeface="Consolas"/>
                <a:cs typeface="Consolas"/>
              </a:rPr>
              <a:t>	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b="1" dirty="0" err="1">
                <a:latin typeface="Consolas"/>
                <a:cs typeface="Consolas"/>
              </a:rPr>
              <a:t>config</a:t>
            </a:r>
            <a:r>
              <a:rPr lang="en-US" sz="1400" dirty="0">
                <a:latin typeface="Consolas"/>
                <a:cs typeface="Consolas"/>
              </a:rPr>
              <a:t> import SENSOR_ID, WIFI_ESSID, WIFI_PASSWORD, MQTT_HOST,\	</a:t>
            </a:r>
          </a:p>
          <a:p>
            <a:r>
              <a:rPr lang="mr-IN" sz="1400" dirty="0">
                <a:latin typeface="Consolas"/>
                <a:cs typeface="Consolas"/>
              </a:rPr>
              <a:t>	                   MQTT_TOPIC, SLEEP_TIME	</a:t>
            </a:r>
          </a:p>
          <a:p>
            <a:r>
              <a:rPr lang="mr-IN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wifi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 smtClean="0">
                <a:latin typeface="Consolas"/>
                <a:cs typeface="Consolas"/>
              </a:rPr>
              <a:t>thingflow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import *	</a:t>
            </a:r>
          </a:p>
          <a:p>
            <a:r>
              <a:rPr lang="en-US" sz="1400" dirty="0">
                <a:latin typeface="Consolas"/>
                <a:cs typeface="Consolas"/>
              </a:rPr>
              <a:t>	from tsl2591 import Tsl2591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mqtt_writer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setup network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(WIFI_ESSID, WIFI_PASSWORD)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create objects	</a:t>
            </a:r>
          </a:p>
          <a:p>
            <a:r>
              <a:rPr lang="en-US" sz="1400" dirty="0">
                <a:latin typeface="Consolas"/>
                <a:cs typeface="Consolas"/>
              </a:rPr>
              <a:t>	m =  </a:t>
            </a:r>
            <a:r>
              <a:rPr lang="en-US" sz="1400" b="1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(SENSOR_ID, MQTT_HOST, 1883, MQTT_TOPIC)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tsl</a:t>
            </a:r>
            <a:r>
              <a:rPr lang="en-US" sz="1400" dirty="0">
                <a:latin typeface="Consolas"/>
                <a:cs typeface="Consolas"/>
              </a:rPr>
              <a:t> = </a:t>
            </a:r>
            <a:r>
              <a:rPr lang="en-US" sz="1400" b="1" dirty="0">
                <a:latin typeface="Consolas"/>
                <a:cs typeface="Consolas"/>
              </a:rPr>
              <a:t>Tsl2591</a:t>
            </a:r>
            <a:r>
              <a:rPr lang="en-US" sz="1400" dirty="0">
                <a:latin typeface="Consolas"/>
                <a:cs typeface="Consolas"/>
              </a:rPr>
              <a:t>(SENSOR_ID)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sched</a:t>
            </a:r>
            <a:r>
              <a:rPr lang="en-US" sz="1400" dirty="0">
                <a:latin typeface="Consolas"/>
                <a:cs typeface="Consolas"/>
              </a:rPr>
              <a:t> = Scheduler()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schedule and run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sched.schedule_sensor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 err="1">
                <a:latin typeface="Consolas"/>
                <a:cs typeface="Consolas"/>
              </a:rPr>
              <a:t>tsl</a:t>
            </a:r>
            <a:r>
              <a:rPr lang="en-US" sz="1400" b="1" dirty="0">
                <a:latin typeface="Consolas"/>
                <a:cs typeface="Consolas"/>
              </a:rPr>
              <a:t>, SLEEP_TIME, m)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print("Running main loop with sample every %s seconds..." % SLEEP_TIME)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sched.run_forever</a:t>
            </a:r>
            <a:r>
              <a:rPr lang="en-US" sz="1400" b="1" dirty="0">
                <a:latin typeface="Consolas"/>
                <a:cs typeface="Consolas"/>
              </a:rPr>
              <a:t>()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1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Tonight’s 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lecture</a:t>
            </a:r>
          </a:p>
          <a:p>
            <a:r>
              <a:rPr lang="en-US" dirty="0" smtClean="0"/>
              <a:t>Build and test system (hardware and software)</a:t>
            </a:r>
          </a:p>
          <a:p>
            <a:r>
              <a:rPr lang="en-US" dirty="0" smtClean="0"/>
              <a:t>Additional projects (if time permits)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</a:t>
            </a:r>
            <a:r>
              <a:rPr lang="de-DE" dirty="0" smtClean="0"/>
              <a:t>2017 </a:t>
            </a:r>
            <a:r>
              <a:rPr lang="de-DE" dirty="0" smtClean="0"/>
              <a:t>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Server.py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64767" y="209092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Adapter</a:t>
            </a:r>
            <a:endParaRPr lang="en-US" sz="14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8307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Map</a:t>
            </a:r>
          </a:p>
          <a:p>
            <a:pPr algn="ctr"/>
            <a:r>
              <a:rPr lang="en-US" sz="1400" dirty="0" smtClean="0"/>
              <a:t>to</a:t>
            </a:r>
          </a:p>
          <a:p>
            <a:pPr algn="ctr"/>
            <a:r>
              <a:rPr lang="en-US" sz="1400" dirty="0" smtClean="0"/>
              <a:t>UTF8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3607014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Parse</a:t>
            </a:r>
          </a:p>
          <a:p>
            <a:pPr algn="ctr"/>
            <a:r>
              <a:rPr lang="en-US" sz="1400" dirty="0" smtClean="0"/>
              <a:t>JSON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5105721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Overwrite</a:t>
            </a:r>
          </a:p>
          <a:p>
            <a:pPr algn="ctr"/>
            <a:r>
              <a:rPr lang="en-US" sz="1400" dirty="0" smtClean="0"/>
              <a:t>timestamp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604429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Write to</a:t>
            </a:r>
          </a:p>
          <a:p>
            <a:pPr algn="ctr"/>
            <a:r>
              <a:rPr lang="en-US" sz="1400" dirty="0" smtClean="0"/>
              <a:t>CSV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34" name="Straight Arrow Connector 33"/>
          <p:cNvCxnSpPr>
            <a:stCxn id="25" idx="3"/>
            <a:endCxn id="26" idx="1"/>
          </p:cNvCxnSpPr>
          <p:nvPr/>
        </p:nvCxnSpPr>
        <p:spPr>
          <a:xfrm>
            <a:off x="1544267" y="253542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7" idx="1"/>
          </p:cNvCxnSpPr>
          <p:nvPr/>
        </p:nvCxnSpPr>
        <p:spPr>
          <a:xfrm>
            <a:off x="3187807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28" idx="1"/>
          </p:cNvCxnSpPr>
          <p:nvPr/>
        </p:nvCxnSpPr>
        <p:spPr>
          <a:xfrm>
            <a:off x="4686514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3"/>
            <a:endCxn id="29" idx="1"/>
          </p:cNvCxnSpPr>
          <p:nvPr/>
        </p:nvCxnSpPr>
        <p:spPr>
          <a:xfrm>
            <a:off x="6185221" y="2535424"/>
            <a:ext cx="4192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18222" y="2401940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8250" y="2420856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15636" y="2401684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431427" y="2431797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1922768" y="243400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5400000">
            <a:off x="4941275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457339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3093" y="4097726"/>
            <a:ext cx="7178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 smtClean="0">
                <a:latin typeface="Consolas"/>
                <a:cs typeface="Consolas"/>
              </a:rPr>
              <a:t>mqtt.select</a:t>
            </a:r>
            <a:r>
              <a:rPr lang="mr-IN" sz="1600" dirty="0">
                <a:latin typeface="Consolas"/>
                <a:cs typeface="Consolas"/>
              </a:rPr>
              <a:t>(lambda m:(m.payload).decode('utf-8'))\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from_json(constructor=SensorEvent)\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select(lambda evt: SensorEvent(sensor_id=evt.sensor_id,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ts</a:t>
            </a:r>
            <a:r>
              <a:rPr lang="mr-IN" sz="1600" dirty="0">
                <a:latin typeface="Consolas"/>
                <a:cs typeface="Consolas"/>
              </a:rPr>
              <a:t>=time.time(),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val</a:t>
            </a:r>
            <a:r>
              <a:rPr lang="mr-IN" sz="1600" dirty="0">
                <a:latin typeface="Consolas"/>
                <a:cs typeface="Consolas"/>
              </a:rPr>
              <a:t>=evt.val)</a:t>
            </a:r>
            <a:r>
              <a:rPr lang="mr-IN" sz="1600" dirty="0" smtClean="0">
                <a:latin typeface="Consolas"/>
                <a:cs typeface="Consolas"/>
              </a:rPr>
              <a:t>)</a:t>
            </a:r>
            <a:r>
              <a:rPr lang="en-US" sz="1600" dirty="0" smtClean="0">
                <a:latin typeface="Consolas"/>
                <a:cs typeface="Consolas"/>
              </a:rPr>
              <a:t>\</a:t>
            </a:r>
            <a:endParaRPr lang="mr-IN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.csv_writer</a:t>
            </a:r>
            <a:r>
              <a:rPr lang="mr-IN" sz="1600" dirty="0">
                <a:latin typeface="Consolas"/>
                <a:cs typeface="Consolas"/>
              </a:rPr>
              <a:t>(filename)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018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MQTT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01931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Participant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9785" y="3346620"/>
            <a:ext cx="928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MicroPython</a:t>
            </a:r>
            <a:endParaRPr lang="en-US" sz="1200" dirty="0" smtClean="0"/>
          </a:p>
          <a:p>
            <a:r>
              <a:rPr lang="en-US" sz="1200" dirty="0" smtClean="0"/>
              <a:t>REPL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334" y="2931918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02765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478" y="4386996"/>
            <a:ext cx="2070058" cy="138176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1311545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7718848" y="4806522"/>
            <a:ext cx="611142" cy="57186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6" name="Straight Connector 45"/>
          <p:cNvCxnSpPr>
            <a:endCxn id="24" idx="2"/>
          </p:cNvCxnSpPr>
          <p:nvPr/>
        </p:nvCxnSpPr>
        <p:spPr>
          <a:xfrm>
            <a:off x="6390506" y="5090156"/>
            <a:ext cx="1328342" cy="2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37338" y="571302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Raspberry 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58618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Instructor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7592" y="3415536"/>
            <a:ext cx="104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</a:t>
            </a:r>
            <a:r>
              <a:rPr lang="en-US" sz="1200" dirty="0" err="1" smtClean="0"/>
              <a:t>osquitto_sub</a:t>
            </a:r>
            <a:endParaRPr lang="en-US" sz="1200" dirty="0"/>
          </a:p>
        </p:txBody>
      </p:sp>
      <p:pic>
        <p:nvPicPr>
          <p:cNvPr id="37" name="Picture 36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021" y="2931918"/>
            <a:ext cx="718689" cy="581550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34" idx="2"/>
          </p:cNvCxnSpPr>
          <p:nvPr/>
        </p:nvCxnSpPr>
        <p:spPr>
          <a:xfrm>
            <a:off x="7815749" y="3743216"/>
            <a:ext cx="0" cy="643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15749" y="398203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SSH login to Pi</a:t>
            </a:r>
          </a:p>
        </p:txBody>
      </p:sp>
    </p:spTree>
    <p:extLst>
      <p:ext uri="{BB962C8B-B14F-4D97-AF65-F5344CB8AC3E}">
        <p14:creationId xmlns:p14="http://schemas.microsoft.com/office/powerpoint/2010/main" val="260813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 the detailed instructions in the online documentation, starting with “Hardware Assembly”</a:t>
            </a:r>
          </a:p>
          <a:p>
            <a:r>
              <a:rPr lang="en-US" dirty="0" smtClean="0"/>
              <a:t>You can skip the section on the MQTT broker </a:t>
            </a:r>
            <a:r>
              <a:rPr lang="mr-IN" dirty="0" smtClean="0"/>
              <a:t>–</a:t>
            </a:r>
            <a:r>
              <a:rPr lang="en-US" dirty="0" smtClean="0"/>
              <a:t> you can connect to my Raspberry Pi</a:t>
            </a:r>
          </a:p>
          <a:p>
            <a:r>
              <a:rPr lang="en-US" dirty="0" smtClean="0"/>
              <a:t>If you get done early, take a look at the extra projects section. Some projects you might try:</a:t>
            </a:r>
          </a:p>
          <a:p>
            <a:pPr lvl="1"/>
            <a:r>
              <a:rPr lang="en-US" dirty="0" smtClean="0"/>
              <a:t>Graph the light data in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Turn on an LED</a:t>
            </a:r>
          </a:p>
          <a:p>
            <a:pPr lvl="1"/>
            <a:r>
              <a:rPr lang="en-US" dirty="0" smtClean="0"/>
              <a:t>Read a temperature sensor</a:t>
            </a:r>
          </a:p>
          <a:p>
            <a:pPr lvl="1"/>
            <a:r>
              <a:rPr lang="en-US" dirty="0" smtClean="0"/>
              <a:t>Read a door open/close sensor</a:t>
            </a:r>
          </a:p>
          <a:p>
            <a:r>
              <a:rPr lang="en-US" dirty="0" smtClean="0"/>
              <a:t>Feel free to ask for help!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9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0" y="3685825"/>
            <a:ext cx="77636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More information</a:t>
            </a:r>
          </a:p>
          <a:p>
            <a:r>
              <a:rPr lang="en-US" b="1" dirty="0" smtClean="0"/>
              <a:t>Email: </a:t>
            </a:r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b="1" dirty="0" err="1" smtClean="0"/>
              <a:t>Hackathon</a:t>
            </a:r>
            <a:r>
              <a:rPr lang="en-US" b="1" dirty="0"/>
              <a:t> Tutorial: </a:t>
            </a:r>
            <a:r>
              <a:rPr lang="en-US" dirty="0"/>
              <a:t>http://micropython-iot-hackathon.readthedocs.io/en/latest</a:t>
            </a:r>
            <a:r>
              <a:rPr lang="en-US" b="1" dirty="0"/>
              <a:t>/</a:t>
            </a:r>
            <a:endParaRPr lang="en-US" dirty="0" smtClean="0"/>
          </a:p>
          <a:p>
            <a:r>
              <a:rPr lang="en-US" b="1" dirty="0" smtClean="0"/>
              <a:t>Website and blog: </a:t>
            </a:r>
            <a:r>
              <a:rPr lang="en-US" dirty="0" smtClean="0">
                <a:hlinkClick r:id="rId2"/>
              </a:rPr>
              <a:t>https://data-</a:t>
            </a:r>
            <a:r>
              <a:rPr lang="en-US" dirty="0" err="1" smtClean="0">
                <a:hlinkClick r:id="rId2"/>
              </a:rPr>
              <a:t>ken.org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err="1" smtClean="0"/>
              <a:t>ThingFlow</a:t>
            </a:r>
            <a:r>
              <a:rPr lang="en-US" b="1" dirty="0" smtClean="0"/>
              <a:t>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mpi-sws-rse</a:t>
            </a:r>
            <a:r>
              <a:rPr lang="en-US" dirty="0" smtClean="0"/>
              <a:t>/</a:t>
            </a:r>
            <a:r>
              <a:rPr lang="en-US" dirty="0" err="1" smtClean="0"/>
              <a:t>thingflow</a:t>
            </a:r>
            <a:r>
              <a:rPr lang="en-US" dirty="0" smtClean="0"/>
              <a:t>-python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High-level, easy to prototype ideas and explore options</a:t>
            </a:r>
          </a:p>
          <a:p>
            <a:r>
              <a:rPr lang="en-US" dirty="0" smtClean="0"/>
              <a:t>Runs on embedded devices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Python data analysis ecosystem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59691" y="4720491"/>
            <a:ext cx="7476978" cy="1897258"/>
            <a:chOff x="859691" y="4720491"/>
            <a:chExt cx="7476978" cy="1897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615" y="4720491"/>
              <a:ext cx="976924" cy="5470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59691" y="5267568"/>
              <a:ext cx="2218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and matrix processing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30" y="4838230"/>
              <a:ext cx="1766277" cy="3589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17633" y="5197229"/>
              <a:ext cx="227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 level data analysis tools</a:t>
              </a:r>
              <a:endParaRPr lang="en-US" sz="1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9307" y="4838230"/>
              <a:ext cx="947615" cy="3589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32770" y="5258820"/>
              <a:ext cx="2103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Numerical analysis routines</a:t>
              </a:r>
              <a:endParaRPr lang="en-US" sz="1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64761" y="5769374"/>
              <a:ext cx="2310428" cy="848375"/>
              <a:chOff x="1364761" y="5769374"/>
              <a:chExt cx="2310428" cy="848375"/>
            </a:xfrm>
          </p:grpSpPr>
          <p:pic>
            <p:nvPicPr>
              <p:cNvPr id="13" name="Picture 12" descr="scikit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4761" y="5769374"/>
                <a:ext cx="961366" cy="52200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80969" y="5922051"/>
                <a:ext cx="119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dirty="0" smtClean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HMMLearn</a:t>
                </a:r>
                <a:endParaRPr lang="en-US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70165" y="6309972"/>
                <a:ext cx="14216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Machine learning</a:t>
                </a:r>
                <a:endParaRPr lang="en-US" sz="1400" dirty="0"/>
              </a:p>
            </p:txBody>
          </p:sp>
        </p:grpSp>
      </p:grpSp>
      <p:pic>
        <p:nvPicPr>
          <p:cNvPr id="18" name="Picture 17" descr="images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65" y="3111498"/>
            <a:ext cx="1644162" cy="967155"/>
          </a:xfrm>
          <a:prstGeom prst="rect">
            <a:avLst/>
          </a:prstGeom>
        </p:spPr>
      </p:pic>
      <p:pic>
        <p:nvPicPr>
          <p:cNvPr id="19" name="Picture 18" descr="2821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52" y="3302215"/>
            <a:ext cx="1036263" cy="7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Electronics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06349" y="3714313"/>
            <a:ext cx="1245956" cy="1126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Supply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 flipH="1" flipV="1">
            <a:off x="1617347" y="2516148"/>
            <a:ext cx="0" cy="1198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617347" y="4840589"/>
            <a:ext cx="0" cy="1198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7347" y="2516148"/>
            <a:ext cx="2803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202" y="3546576"/>
            <a:ext cx="1749130" cy="14977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4408767" y="2516148"/>
            <a:ext cx="0" cy="1030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08767" y="5044283"/>
            <a:ext cx="0" cy="994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7347" y="6038754"/>
            <a:ext cx="2803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5658" y="322517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(Vcc)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0164" y="4943489"/>
            <a:ext cx="92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(GND)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55971" y="2324441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1915" y="1964991"/>
            <a:ext cx="708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</a:t>
            </a:r>
            <a:endParaRPr lang="en-US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455971" y="2752419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1918" y="2752419"/>
            <a:ext cx="794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Electrons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6302" y="2272768"/>
            <a:ext cx="3247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= Electrical Pressure</a:t>
            </a:r>
          </a:p>
          <a:p>
            <a:r>
              <a:rPr lang="en-US" dirty="0" smtClean="0"/>
              <a:t>Current = Flow of electric charge</a:t>
            </a:r>
          </a:p>
          <a:p>
            <a:r>
              <a:rPr lang="en-US" dirty="0" smtClean="0"/>
              <a:t>Resistance = Difficulty to pass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electric charge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50075" y="4457176"/>
            <a:ext cx="1187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Ohm’s Law</a:t>
            </a:r>
          </a:p>
          <a:p>
            <a:endParaRPr lang="en-US" dirty="0"/>
          </a:p>
          <a:p>
            <a:r>
              <a:rPr lang="en-US" dirty="0" smtClean="0"/>
              <a:t>V = I 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16326" y="5511561"/>
            <a:ext cx="10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816819" y="5312822"/>
            <a:ext cx="420463" cy="33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8051" y="60332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567225" y="5346293"/>
            <a:ext cx="249594" cy="77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29780" y="6001027"/>
            <a:ext cx="8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936302" y="5346294"/>
            <a:ext cx="243937" cy="776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102911" y="2012919"/>
            <a:ext cx="11980" cy="3774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39342" y="5643360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8231" y="1828253"/>
            <a:ext cx="91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61111" y="1725358"/>
            <a:ext cx="0" cy="472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69294" y="4969033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9294" y="2500805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69294" y="2988691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0602" y="2280193"/>
            <a:ext cx="17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 (5V or 3.3V)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03780" y="5439672"/>
            <a:ext cx="11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(0V)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3582124" y="2500805"/>
            <a:ext cx="227626" cy="4878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582124" y="4976704"/>
            <a:ext cx="227626" cy="6666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582124" y="3127212"/>
            <a:ext cx="227626" cy="17493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23666" y="2512266"/>
            <a:ext cx="109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(“1”)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066" y="5070340"/>
            <a:ext cx="102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(“0”)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08890" y="3814903"/>
            <a:ext cx="14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5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4928227" cy="4997500"/>
          </a:xfrm>
        </p:spPr>
        <p:txBody>
          <a:bodyPr/>
          <a:lstStyle/>
          <a:p>
            <a:r>
              <a:rPr lang="en-US" dirty="0" smtClean="0"/>
              <a:t>Do not connect power and ground directly to each other (“shorting”)</a:t>
            </a:r>
          </a:p>
          <a:p>
            <a:endParaRPr lang="en-US" dirty="0"/>
          </a:p>
          <a:p>
            <a:r>
              <a:rPr lang="en-US" dirty="0" smtClean="0"/>
              <a:t>Chips are sensitive to static discharge, be careful</a:t>
            </a:r>
          </a:p>
          <a:p>
            <a:pPr lvl="1"/>
            <a:r>
              <a:rPr lang="en-US" dirty="0" smtClean="0"/>
              <a:t>You might touch some metal (e.g. your laptop chassis before handling the electronics)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87" y="2428160"/>
            <a:ext cx="2948936" cy="24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44934" y="2159735"/>
            <a:ext cx="1689229" cy="1569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PC/Laptop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89983" y="3286377"/>
            <a:ext cx="69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Terminal</a:t>
            </a:r>
          </a:p>
          <a:p>
            <a:r>
              <a:rPr lang="en-US" sz="1200" dirty="0" smtClean="0"/>
              <a:t>session</a:t>
            </a:r>
            <a:endParaRPr lang="en-US" sz="1200" dirty="0"/>
          </a:p>
        </p:txBody>
      </p:sp>
      <p:sp>
        <p:nvSpPr>
          <p:cNvPr id="24" name="Can 23"/>
          <p:cNvSpPr/>
          <p:nvPr/>
        </p:nvSpPr>
        <p:spPr>
          <a:xfrm>
            <a:off x="7619235" y="2802774"/>
            <a:ext cx="754761" cy="73386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3078949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738" y="2833986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152177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90506" y="5090156"/>
            <a:ext cx="1576426" cy="14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4" idx="3"/>
          </p:cNvCxnSpPr>
          <p:nvPr/>
        </p:nvCxnSpPr>
        <p:spPr>
          <a:xfrm flipH="1">
            <a:off x="7966932" y="3536639"/>
            <a:ext cx="0" cy="156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</p:spTree>
    <p:extLst>
      <p:ext uri="{BB962C8B-B14F-4D97-AF65-F5344CB8AC3E}">
        <p14:creationId xmlns:p14="http://schemas.microsoft.com/office/powerpoint/2010/main" val="381761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Hardware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Firmware and software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to read the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Messaging with MQTT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5981" y="1563818"/>
            <a:ext cx="6827942" cy="5049706"/>
            <a:chOff x="1175981" y="1563818"/>
            <a:chExt cx="6827942" cy="5049706"/>
          </a:xfrm>
        </p:grpSpPr>
        <p:pic>
          <p:nvPicPr>
            <p:cNvPr id="4" name="Picture 3" descr="IMG_2699 (1)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5981" y="1563818"/>
              <a:ext cx="6827942" cy="50497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16494" y="6274970"/>
              <a:ext cx="1195159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Breadboard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4611" y="1704608"/>
              <a:ext cx="674083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Wires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12355" y="2491047"/>
              <a:ext cx="1069524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USB Cable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47117" y="5654421"/>
              <a:ext cx="785191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Battery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8811" y="4210990"/>
              <a:ext cx="908923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TSL2591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1996" y="3875407"/>
              <a:ext cx="932567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ESP8266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1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10389</TotalTime>
  <Words>880</Words>
  <Application>Microsoft Macintosh PowerPoint</Application>
  <PresentationFormat>On-screen Show (4:3)</PresentationFormat>
  <Paragraphs>326</Paragraphs>
  <Slides>23</Slides>
  <Notes>1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Median</vt:lpstr>
      <vt:lpstr>MicroPython IoT Hackathon</vt:lpstr>
      <vt:lpstr>Tonight’s Agenda</vt:lpstr>
      <vt:lpstr>Why Python for IoT?</vt:lpstr>
      <vt:lpstr>Basic Electronics</vt:lpstr>
      <vt:lpstr>Digital Logic</vt:lpstr>
      <vt:lpstr>Cautions</vt:lpstr>
      <vt:lpstr>System Overview</vt:lpstr>
      <vt:lpstr>Steps</vt:lpstr>
      <vt:lpstr>Parts</vt:lpstr>
      <vt:lpstr>Recommended Tools</vt:lpstr>
      <vt:lpstr>Breadboards</vt:lpstr>
      <vt:lpstr>System with Adafruit Feather HUZZAH</vt:lpstr>
      <vt:lpstr>Feather HUZZAH: Wiring Diagram</vt:lpstr>
      <vt:lpstr>System with NodeMCU</vt:lpstr>
      <vt:lpstr>NodeMCU: Wiring Diagram</vt:lpstr>
      <vt:lpstr>Reading the Light Sensor</vt:lpstr>
      <vt:lpstr>MQTT</vt:lpstr>
      <vt:lpstr>Client.py: Send events to MQTT</vt:lpstr>
      <vt:lpstr>Client.py: Send events to MQTT</vt:lpstr>
      <vt:lpstr>Server.py</vt:lpstr>
      <vt:lpstr>Today’s MQTT Setup</vt:lpstr>
      <vt:lpstr>Next Steps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Events:</dc:title>
  <dc:creator>No Way</dc:creator>
  <cp:lastModifiedBy>Jeff F</cp:lastModifiedBy>
  <cp:revision>206</cp:revision>
  <cp:lastPrinted>2017-04-02T03:30:14Z</cp:lastPrinted>
  <dcterms:created xsi:type="dcterms:W3CDTF">2016-06-02T00:05:22Z</dcterms:created>
  <dcterms:modified xsi:type="dcterms:W3CDTF">2017-04-02T03:31:22Z</dcterms:modified>
</cp:coreProperties>
</file>